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Garamond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Garamond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aramond-italic.fntdata"/><Relationship Id="rId14" Type="http://schemas.openxmlformats.org/officeDocument/2006/relationships/font" Target="fonts/Garamond-bold.fntdata"/><Relationship Id="rId16" Type="http://schemas.openxmlformats.org/officeDocument/2006/relationships/font" Target="fonts/Garamond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showMasterSp="0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2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descr="HD-PanelTitle-V.png" id="18" name="Google Shape;18;p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2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Title-UniformTrim.png" id="20" name="Google Shape;20;p2"/>
            <p:cNvPicPr preferRelativeResize="0"/>
            <p:nvPr/>
          </p:nvPicPr>
          <p:blipFill rotWithShape="1">
            <a:blip r:embed="rId3">
              <a:alphaModFix/>
            </a:blip>
            <a:srcRect b="0" l="2" r="47673" t="0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Title-UniformTrim.png" id="21" name="Google Shape;21;p2"/>
            <p:cNvPicPr preferRelativeResize="0"/>
            <p:nvPr/>
          </p:nvPicPr>
          <p:blipFill rotWithShape="1">
            <a:blip r:embed="rId3">
              <a:alphaModFix/>
            </a:blip>
            <a:srcRect b="0" l="0" r="48819" t="0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" name="Google Shape;22;p2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  <a:defRPr sz="5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20"/>
              </a:spcBef>
              <a:spcAft>
                <a:spcPts val="0"/>
              </a:spcAft>
              <a:buSzPts val="2415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spcBef>
                <a:spcPts val="600"/>
              </a:spcBef>
              <a:spcAft>
                <a:spcPts val="0"/>
              </a:spcAft>
              <a:buSzPts val="23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600"/>
              </a:spcBef>
              <a:spcAft>
                <a:spcPts val="0"/>
              </a:spcAft>
              <a:buSzPts val="207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600"/>
              </a:spcBef>
              <a:spcAft>
                <a:spcPts val="0"/>
              </a:spcAft>
              <a:buSzPts val="184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600"/>
              </a:spcBef>
              <a:spcAft>
                <a:spcPts val="0"/>
              </a:spcAft>
              <a:buSzPts val="161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600"/>
              </a:spcBef>
              <a:spcAft>
                <a:spcPts val="600"/>
              </a:spcAft>
              <a:buSzPts val="161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2"/>
          <p:cNvSpPr txBox="1"/>
          <p:nvPr>
            <p:ph idx="10" type="dt"/>
          </p:nvPr>
        </p:nvSpPr>
        <p:spPr>
          <a:xfrm>
            <a:off x="7983232" y="5037663"/>
            <a:ext cx="8974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1" type="ftr"/>
          </p:nvPr>
        </p:nvSpPr>
        <p:spPr>
          <a:xfrm>
            <a:off x="2692397" y="5037663"/>
            <a:ext cx="5214635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"/>
          <p:cNvSpPr txBox="1"/>
          <p:nvPr>
            <p:ph idx="12" type="sldNum"/>
          </p:nvPr>
        </p:nvSpPr>
        <p:spPr>
          <a:xfrm>
            <a:off x="8956900" y="5037663"/>
            <a:ext cx="55116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" name="Google Shape;27;p2"/>
          <p:cNvCxnSpPr/>
          <p:nvPr/>
        </p:nvCxnSpPr>
        <p:spPr>
          <a:xfrm>
            <a:off x="2692399" y="3522131"/>
            <a:ext cx="681566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3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3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"/>
          <p:cNvSpPr txBox="1"/>
          <p:nvPr>
            <p:ph type="title"/>
          </p:nvPr>
        </p:nvSpPr>
        <p:spPr>
          <a:xfrm>
            <a:off x="2015069" y="1752606"/>
            <a:ext cx="8158688" cy="18225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2015067" y="3846051"/>
            <a:ext cx="8158690" cy="9545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1" name="Google Shape;41;p4"/>
          <p:cNvCxnSpPr/>
          <p:nvPr/>
        </p:nvCxnSpPr>
        <p:spPr>
          <a:xfrm>
            <a:off x="2012723" y="3710585"/>
            <a:ext cx="8163380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" type="body"/>
          </p:nvPr>
        </p:nvSpPr>
        <p:spPr>
          <a:xfrm>
            <a:off x="1298448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2" type="body"/>
          </p:nvPr>
        </p:nvSpPr>
        <p:spPr>
          <a:xfrm>
            <a:off x="6181344" y="2560320"/>
            <a:ext cx="4718304" cy="3310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9" name="Google Shape;49;p5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" type="body"/>
          </p:nvPr>
        </p:nvSpPr>
        <p:spPr>
          <a:xfrm>
            <a:off x="1295400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3" name="Google Shape;53;p6"/>
          <p:cNvSpPr txBox="1"/>
          <p:nvPr>
            <p:ph idx="2" type="body"/>
          </p:nvPr>
        </p:nvSpPr>
        <p:spPr>
          <a:xfrm>
            <a:off x="1295400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4" name="Google Shape;54;p6"/>
          <p:cNvSpPr txBox="1"/>
          <p:nvPr>
            <p:ph idx="3" type="body"/>
          </p:nvPr>
        </p:nvSpPr>
        <p:spPr>
          <a:xfrm>
            <a:off x="6180671" y="2658533"/>
            <a:ext cx="4718304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560"/>
              </a:spcBef>
              <a:spcAft>
                <a:spcPts val="0"/>
              </a:spcAft>
              <a:buSzPts val="3220"/>
              <a:buNone/>
              <a:defRPr b="0" sz="2800">
                <a:solidFill>
                  <a:schemeClr val="accent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None/>
              <a:defRPr b="1" sz="18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840"/>
              <a:buNone/>
              <a:defRPr b="1" sz="16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840"/>
              <a:buNone/>
              <a:defRPr b="1" sz="1600"/>
            </a:lvl9pPr>
          </a:lstStyle>
          <a:p/>
        </p:txBody>
      </p:sp>
      <p:sp>
        <p:nvSpPr>
          <p:cNvPr id="55" name="Google Shape;55;p6"/>
          <p:cNvSpPr txBox="1"/>
          <p:nvPr>
            <p:ph idx="4" type="body"/>
          </p:nvPr>
        </p:nvSpPr>
        <p:spPr>
          <a:xfrm>
            <a:off x="6180671" y="3243262"/>
            <a:ext cx="4718304" cy="2632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9" name="Google Shape;59;p6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5" name="Google Shape;65;p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/>
          <p:nvPr>
            <p:ph type="title"/>
          </p:nvPr>
        </p:nvSpPr>
        <p:spPr>
          <a:xfrm>
            <a:off x="1293811" y="1388534"/>
            <a:ext cx="3718455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" type="body"/>
          </p:nvPr>
        </p:nvSpPr>
        <p:spPr>
          <a:xfrm>
            <a:off x="5418668" y="982131"/>
            <a:ext cx="5469466" cy="48937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2" type="body"/>
          </p:nvPr>
        </p:nvSpPr>
        <p:spPr>
          <a:xfrm>
            <a:off x="1293811" y="3031065"/>
            <a:ext cx="3718455" cy="24384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320"/>
              </a:spcBef>
              <a:spcAft>
                <a:spcPts val="0"/>
              </a:spcAft>
              <a:buSzPts val="1840"/>
              <a:buNone/>
              <a:defRPr sz="16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74" name="Google Shape;74;p9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7" name="Google Shape;77;p9"/>
          <p:cNvCxnSpPr/>
          <p:nvPr/>
        </p:nvCxnSpPr>
        <p:spPr>
          <a:xfrm>
            <a:off x="1396169" y="2912533"/>
            <a:ext cx="35144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>
            <p:ph type="title"/>
          </p:nvPr>
        </p:nvSpPr>
        <p:spPr>
          <a:xfrm>
            <a:off x="1295399" y="1883832"/>
            <a:ext cx="6241816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None/>
              <a:defRPr b="0" sz="2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0"/>
          <p:cNvSpPr/>
          <p:nvPr>
            <p:ph idx="2" type="pic"/>
          </p:nvPr>
        </p:nvSpPr>
        <p:spPr>
          <a:xfrm>
            <a:off x="8094831" y="1041400"/>
            <a:ext cx="3063347" cy="4775200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1" name="Google Shape;81;p10"/>
          <p:cNvSpPr txBox="1"/>
          <p:nvPr>
            <p:ph idx="1" type="body"/>
          </p:nvPr>
        </p:nvSpPr>
        <p:spPr>
          <a:xfrm>
            <a:off x="1295399" y="3255432"/>
            <a:ext cx="6241816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2070"/>
              <a:buNone/>
              <a:defRPr sz="18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2" name="Google Shape;82;p10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0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0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anoramic Picture with Caption">
  <p:cSld name="Panoramic Picture with Ca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1"/>
          <p:cNvSpPr txBox="1"/>
          <p:nvPr>
            <p:ph type="title"/>
          </p:nvPr>
        </p:nvSpPr>
        <p:spPr>
          <a:xfrm>
            <a:off x="1295401" y="4815415"/>
            <a:ext cx="9609666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/>
          <p:nvPr>
            <p:ph idx="2" type="pic"/>
          </p:nvPr>
        </p:nvSpPr>
        <p:spPr>
          <a:xfrm>
            <a:off x="1041427" y="1041399"/>
            <a:ext cx="10105972" cy="3335869"/>
          </a:xfrm>
          <a:prstGeom prst="roundRect">
            <a:avLst>
              <a:gd fmla="val 0" name="adj"/>
            </a:avLst>
          </a:prstGeom>
          <a:noFill/>
          <a:ln cap="flat" cmpd="thickThin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840"/>
              <a:buFont typeface="Arial"/>
              <a:buNone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8" name="Google Shape;88;p11"/>
          <p:cNvSpPr txBox="1"/>
          <p:nvPr>
            <p:ph idx="1" type="body"/>
          </p:nvPr>
        </p:nvSpPr>
        <p:spPr>
          <a:xfrm>
            <a:off x="1295401" y="5382153"/>
            <a:ext cx="9609666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280"/>
              </a:spcBef>
              <a:spcAft>
                <a:spcPts val="0"/>
              </a:spcAft>
              <a:buSzPts val="1610"/>
              <a:buNone/>
              <a:defRPr sz="14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38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150"/>
              <a:buNone/>
              <a:defRPr sz="1000"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035"/>
              <a:buNone/>
              <a:defRPr sz="900"/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035"/>
              <a:buNone/>
              <a:defRPr sz="900"/>
            </a:lvl9pPr>
          </a:lstStyle>
          <a:p/>
        </p:txBody>
      </p:sp>
      <p:sp>
        <p:nvSpPr>
          <p:cNvPr id="89" name="Google Shape;89;p1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aption">
  <p:cSld name="Title and Ca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/>
          <p:nvPr>
            <p:ph type="title"/>
          </p:nvPr>
        </p:nvSpPr>
        <p:spPr>
          <a:xfrm>
            <a:off x="1303868" y="982132"/>
            <a:ext cx="9592732" cy="2954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" type="body"/>
          </p:nvPr>
        </p:nvSpPr>
        <p:spPr>
          <a:xfrm>
            <a:off x="1303868" y="4343399"/>
            <a:ext cx="9592732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5" name="Google Shape;95;p12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8" name="Google Shape;98;p12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with Captio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/>
          <p:nvPr>
            <p:ph type="title"/>
          </p:nvPr>
        </p:nvSpPr>
        <p:spPr>
          <a:xfrm>
            <a:off x="1446213" y="982132"/>
            <a:ext cx="9296398" cy="2370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" type="body"/>
          </p:nvPr>
        </p:nvSpPr>
        <p:spPr>
          <a:xfrm>
            <a:off x="1674812" y="3352800"/>
            <a:ext cx="8839202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400"/>
              </a:spcBef>
              <a:spcAft>
                <a:spcPts val="0"/>
              </a:spcAft>
              <a:buSzPts val="2300"/>
              <a:buFont typeface="Garamond"/>
              <a:buNone/>
              <a:defRPr sz="2000"/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300"/>
              <a:buFont typeface="Garamond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2070"/>
              <a:buFont typeface="Garamond"/>
              <a:buNone/>
              <a:defRPr/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840"/>
              <a:buFont typeface="Garamond"/>
              <a:buNone/>
              <a:defRPr/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Font typeface="Garamond"/>
              <a:buNone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2" type="body"/>
          </p:nvPr>
        </p:nvSpPr>
        <p:spPr>
          <a:xfrm>
            <a:off x="1295401" y="4343399"/>
            <a:ext cx="9609666" cy="153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Google Shape;103;p13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3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3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08" name="Google Shape;108;p13"/>
          <p:cNvCxnSpPr/>
          <p:nvPr/>
        </p:nvCxnSpPr>
        <p:spPr>
          <a:xfrm>
            <a:off x="1396169" y="4140199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Name Card">
  <p:cSld name="Name Card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>
            <p:ph type="title"/>
          </p:nvPr>
        </p:nvSpPr>
        <p:spPr>
          <a:xfrm>
            <a:off x="1295402" y="3308581"/>
            <a:ext cx="9609668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200"/>
              <a:buFont typeface="Garamond"/>
              <a:buNone/>
              <a:defRPr b="0" sz="32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4"/>
          <p:cNvSpPr txBox="1"/>
          <p:nvPr>
            <p:ph idx="1" type="body"/>
          </p:nvPr>
        </p:nvSpPr>
        <p:spPr>
          <a:xfrm>
            <a:off x="1295401" y="4777381"/>
            <a:ext cx="9609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3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2" name="Google Shape;112;p14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Name Card">
  <p:cSld name="Quote Name Card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>
            <p:ph type="title"/>
          </p:nvPr>
        </p:nvSpPr>
        <p:spPr>
          <a:xfrm>
            <a:off x="1446213" y="982132"/>
            <a:ext cx="9296398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aramond"/>
              <a:buNone/>
              <a:defRPr b="0" sz="3200" cap="none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5"/>
          <p:cNvSpPr txBox="1"/>
          <p:nvPr>
            <p:ph idx="1" type="body"/>
          </p:nvPr>
        </p:nvSpPr>
        <p:spPr>
          <a:xfrm>
            <a:off x="1295401" y="3639312"/>
            <a:ext cx="9609668" cy="8869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76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Google Shape;118;p15"/>
          <p:cNvSpPr txBox="1"/>
          <p:nvPr>
            <p:ph idx="2" type="body"/>
          </p:nvPr>
        </p:nvSpPr>
        <p:spPr>
          <a:xfrm>
            <a:off x="1295401" y="4529667"/>
            <a:ext cx="9609668" cy="1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9" name="Google Shape;119;p15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“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”</a:t>
            </a:r>
            <a:endParaRPr/>
          </a:p>
        </p:txBody>
      </p:sp>
      <p:cxnSp>
        <p:nvCxnSpPr>
          <p:cNvPr id="124" name="Google Shape;124;p15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rue or False">
  <p:cSld name="True or Fals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 txBox="1"/>
          <p:nvPr>
            <p:ph type="title"/>
          </p:nvPr>
        </p:nvSpPr>
        <p:spPr>
          <a:xfrm>
            <a:off x="1295401" y="982132"/>
            <a:ext cx="9609666" cy="22436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1" type="body"/>
          </p:nvPr>
        </p:nvSpPr>
        <p:spPr>
          <a:xfrm>
            <a:off x="1295401" y="3630168"/>
            <a:ext cx="9609668" cy="841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322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8" name="Google Shape;128;p16"/>
          <p:cNvSpPr txBox="1"/>
          <p:nvPr>
            <p:ph idx="2" type="body"/>
          </p:nvPr>
        </p:nvSpPr>
        <p:spPr>
          <a:xfrm>
            <a:off x="1295400" y="4470399"/>
            <a:ext cx="9609670" cy="1405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2070"/>
              <a:buNone/>
              <a:defRPr sz="1800">
                <a:solidFill>
                  <a:schemeClr val="dk1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207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4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600"/>
              </a:spcBef>
              <a:spcAft>
                <a:spcPts val="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600"/>
              </a:spcBef>
              <a:spcAft>
                <a:spcPts val="600"/>
              </a:spcAft>
              <a:buSzPts val="161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9" name="Google Shape;129;p16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2" name="Google Shape;132;p16"/>
          <p:cNvCxnSpPr/>
          <p:nvPr/>
        </p:nvCxnSpPr>
        <p:spPr>
          <a:xfrm>
            <a:off x="1396169" y="3429000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 rot="5400000">
            <a:off x="4436531" y="-584198"/>
            <a:ext cx="3318936" cy="96011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9" name="Google Shape;139;p17"/>
          <p:cNvCxnSpPr/>
          <p:nvPr/>
        </p:nvCxnSpPr>
        <p:spPr>
          <a:xfrm>
            <a:off x="1396169" y="2421466"/>
            <a:ext cx="9407298" cy="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title"/>
          </p:nvPr>
        </p:nvSpPr>
        <p:spPr>
          <a:xfrm rot="5400000">
            <a:off x="7497936" y="2483551"/>
            <a:ext cx="4893735" cy="18908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8"/>
          <p:cNvSpPr txBox="1"/>
          <p:nvPr>
            <p:ph idx="1" type="body"/>
          </p:nvPr>
        </p:nvSpPr>
        <p:spPr>
          <a:xfrm rot="5400000">
            <a:off x="2565043" y="-287513"/>
            <a:ext cx="4893734" cy="7433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045" lvl="0" marL="457200" algn="l">
              <a:spcBef>
                <a:spcPts val="360"/>
              </a:spcBef>
              <a:spcAft>
                <a:spcPts val="0"/>
              </a:spcAft>
              <a:buSzPts val="2070"/>
              <a:buChar char="•"/>
              <a:defRPr/>
            </a:lvl1pPr>
            <a:lvl2pPr indent="-360044" lvl="1" marL="914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2pPr>
            <a:lvl3pPr indent="-360044" lvl="2" marL="1371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3pPr>
            <a:lvl4pPr indent="-360044" lvl="3" marL="18288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4pPr>
            <a:lvl5pPr indent="-360045" lvl="4" marL="22860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5pPr>
            <a:lvl6pPr indent="-360045" lvl="5" marL="27432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6pPr>
            <a:lvl7pPr indent="-360045" lvl="6" marL="32004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7pPr>
            <a:lvl8pPr indent="-360045" lvl="7" marL="3657600" algn="l">
              <a:spcBef>
                <a:spcPts val="600"/>
              </a:spcBef>
              <a:spcAft>
                <a:spcPts val="0"/>
              </a:spcAft>
              <a:buSzPts val="2070"/>
              <a:buChar char="•"/>
              <a:defRPr/>
            </a:lvl8pPr>
            <a:lvl9pPr indent="-360045" lvl="8" marL="4114800" algn="l">
              <a:spcBef>
                <a:spcPts val="600"/>
              </a:spcBef>
              <a:spcAft>
                <a:spcPts val="600"/>
              </a:spcAft>
              <a:buSzPts val="2070"/>
              <a:buChar char="•"/>
              <a:defRPr/>
            </a:lvl9pPr>
          </a:lstStyle>
          <a:p/>
        </p:txBody>
      </p:sp>
      <p:sp>
        <p:nvSpPr>
          <p:cNvPr id="143" name="Google Shape;143;p18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8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18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46" name="Google Shape;146;p18"/>
          <p:cNvCxnSpPr/>
          <p:nvPr/>
        </p:nvCxnSpPr>
        <p:spPr>
          <a:xfrm>
            <a:off x="8863890" y="990600"/>
            <a:ext cx="0" cy="4876800"/>
          </a:xfrm>
          <a:prstGeom prst="straightConnector1">
            <a:avLst/>
          </a:prstGeom>
          <a:noFill/>
          <a:ln cap="flat" cmpd="sng" w="158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5.jpg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1.xml"/><Relationship Id="rId17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6.xml"/><Relationship Id="rId6" Type="http://schemas.openxmlformats.org/officeDocument/2006/relationships/slideLayout" Target="../slideLayouts/slideLayout3.xml"/><Relationship Id="rId18" Type="http://schemas.openxmlformats.org/officeDocument/2006/relationships/slideLayout" Target="../slideLayouts/slideLayout15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12188825" cy="6856214"/>
            <a:chOff x="0" y="0"/>
            <a:chExt cx="12188825" cy="6856214"/>
          </a:xfrm>
        </p:grpSpPr>
        <p:pic>
          <p:nvPicPr>
            <p:cNvPr descr="HD-PanelContent-V.png" id="7" name="Google Shape;7;p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8;p1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cap="flat" cmpd="sng" w="158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descr="HDRibbonContent-UniformTrim.png" id="9" name="Google Shape;9;p1"/>
            <p:cNvPicPr preferRelativeResize="0"/>
            <p:nvPr/>
          </p:nvPicPr>
          <p:blipFill rotWithShape="1">
            <a:blip r:embed="rId3">
              <a:alphaModFix/>
            </a:blip>
            <a:srcRect b="0" l="0" r="5093" t="0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HDRibbonContent-UniformTrim.png" id="10" name="Google Shape;10;p1"/>
            <p:cNvPicPr preferRelativeResize="0"/>
            <p:nvPr/>
          </p:nvPicPr>
          <p:blipFill rotWithShape="1">
            <a:blip r:embed="rId3">
              <a:alphaModFix/>
            </a:blip>
            <a:srcRect b="0" l="0" r="5093" t="0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Google Shape;11;p1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  <a:defRPr b="0" i="0" sz="4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386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760"/>
              <a:buFont typeface="Arial"/>
              <a:buChar char="•"/>
              <a:defRPr b="0" i="0" sz="2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74650" lvl="1" marL="914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300"/>
              <a:buFont typeface="Arial"/>
              <a:buChar char="•"/>
              <a:defRPr b="0" i="0" sz="20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60044" lvl="2" marL="1371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07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45439" lvl="3" marL="18288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84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30835" lvl="4" marL="22860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30835" lvl="5" marL="27432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30835" lvl="6" marL="32004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30834" lvl="7" marL="3657600" marR="0" rtl="0" algn="l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30834" lvl="8" marL="4114800" marR="0" rtl="0" algn="l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610"/>
              <a:buFont typeface="Arial"/>
              <a:buChar char="•"/>
              <a:defRPr b="0" i="0" sz="1400" u="none" cap="none" strike="noStrike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62" r:id="rId18"/>
    <p:sldLayoutId id="2147483663" r:id="rId19"/>
    <p:sldLayoutId id="2147483664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 txBox="1"/>
          <p:nvPr>
            <p:ph type="ctrTitle"/>
          </p:nvPr>
        </p:nvSpPr>
        <p:spPr>
          <a:xfrm>
            <a:off x="2692398" y="1871131"/>
            <a:ext cx="6815669" cy="15155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Garamond"/>
              <a:buNone/>
            </a:pPr>
            <a:r>
              <a:rPr lang="en-US"/>
              <a:t>Pakistan Health systems Overview</a:t>
            </a:r>
            <a:endParaRPr/>
          </a:p>
        </p:txBody>
      </p:sp>
      <p:sp>
        <p:nvSpPr>
          <p:cNvPr id="152" name="Google Shape;152;p19"/>
          <p:cNvSpPr txBox="1"/>
          <p:nvPr>
            <p:ph idx="1" type="subTitle"/>
          </p:nvPr>
        </p:nvSpPr>
        <p:spPr>
          <a:xfrm>
            <a:off x="2692398" y="3657597"/>
            <a:ext cx="6815669" cy="1320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SzPts val="2415"/>
              <a:buNone/>
            </a:pPr>
            <a:r>
              <a:rPr lang="en-US"/>
              <a:t>Name of Student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SzPts val="2415"/>
              <a:buNone/>
            </a:pPr>
            <a:r>
              <a:rPr lang="en-US"/>
              <a:t>Institution affiliation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SzPts val="2415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>
            <p:ph type="title"/>
          </p:nvPr>
        </p:nvSpPr>
        <p:spPr>
          <a:xfrm>
            <a:off x="1295402" y="1272418"/>
            <a:ext cx="9601196" cy="10498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/>
              <a:t>General overview</a:t>
            </a:r>
            <a:endParaRPr/>
          </a:p>
        </p:txBody>
      </p:sp>
      <p:sp>
        <p:nvSpPr>
          <p:cNvPr id="158" name="Google Shape;158;p20"/>
          <p:cNvSpPr txBox="1"/>
          <p:nvPr>
            <p:ph idx="1" type="body"/>
          </p:nvPr>
        </p:nvSpPr>
        <p:spPr>
          <a:xfrm>
            <a:off x="1295402" y="2556931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725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Pakistan spends nearly 1% of its GDP on the health sector, which is less than 6% recommended by the WHO(Basharat, 2020).</a:t>
            </a:r>
            <a:r>
              <a:rPr lang="en-US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Consequently, the nation faces a considerable number of preventable diseases as the Government doesn't put enough resources into the healthcare system.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/>
          <p:nvPr>
            <p:ph type="title"/>
          </p:nvPr>
        </p:nvSpPr>
        <p:spPr>
          <a:xfrm>
            <a:off x="1113627" y="932557"/>
            <a:ext cx="96012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b="1" lang="en-US" sz="3959"/>
              <a:t>South-East Asia region.</a:t>
            </a:r>
            <a:br>
              <a:rPr b="1" lang="en-US" sz="3959"/>
            </a:br>
            <a:endParaRPr sz="3959"/>
          </a:p>
        </p:txBody>
      </p:sp>
      <p:sp>
        <p:nvSpPr>
          <p:cNvPr id="164" name="Google Shape;164;p21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ethnic diversity, linguistic and geopolitical diversity</a:t>
            </a:r>
            <a:endParaRPr/>
          </a:p>
          <a:p>
            <a:pPr indent="-241934" lvl="0" marL="28575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Countries include Singapore, Pakistan, India, Nepal, Indonesia, Thailand, and Myanmar</a:t>
            </a:r>
            <a:endParaRPr/>
          </a:p>
          <a:p>
            <a:pPr indent="-241934" lvl="0" marL="28575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The life expectancy stands at 70 years</a:t>
            </a:r>
            <a:endParaRPr/>
          </a:p>
          <a:p>
            <a:pPr indent="-241934" lvl="0" marL="28575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the population stands at 1.8 billio people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b="1" lang="en-US" sz="3959"/>
              <a:t>South-East Asia region instresting facts </a:t>
            </a:r>
            <a:endParaRPr/>
          </a:p>
        </p:txBody>
      </p:sp>
      <p:sp>
        <p:nvSpPr>
          <p:cNvPr id="170" name="Google Shape;170;p22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rPr lang="en-US" sz="2220"/>
              <a:t> paralysis, </a:t>
            </a:r>
            <a:endParaRPr sz="2220"/>
          </a:p>
          <a:p>
            <a:pPr indent="-295275" lvl="0" marL="28575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SzPts val="2220"/>
              <a:buChar char="•"/>
            </a:pPr>
            <a:r>
              <a:rPr lang="en-US" sz="2220"/>
              <a:t>India had the greatest GDP of us $ 1939, while Afghanistan stands at the only US $ 580</a:t>
            </a:r>
            <a:endParaRPr sz="2220"/>
          </a:p>
          <a:p>
            <a:pPr indent="-285750" lvl="0" marL="28575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SzPts val="2553"/>
              <a:buChar char="•"/>
            </a:pPr>
            <a:r>
              <a:rPr lang="en-US" sz="2220"/>
              <a:t>The Maldives is the smallest nation in the region, by population and size, although it is known to be a honeymoon destination.  </a:t>
            </a:r>
            <a:endParaRPr sz="2220"/>
          </a:p>
          <a:p>
            <a:pPr indent="0" lvl="0" marL="285750" rtl="0" algn="l">
              <a:lnSpc>
                <a:spcPct val="9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 sz="222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 txBox="1"/>
          <p:nvPr>
            <p:ph type="title"/>
          </p:nvPr>
        </p:nvSpPr>
        <p:spPr>
          <a:xfrm>
            <a:off x="1295402" y="982133"/>
            <a:ext cx="9601196" cy="10326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lang="en-US" sz="3959"/>
              <a:t>Pakistan's state of health</a:t>
            </a:r>
            <a:br>
              <a:rPr lang="en-US" sz="3959"/>
            </a:br>
            <a:endParaRPr sz="3959"/>
          </a:p>
        </p:txBody>
      </p:sp>
      <p:sp>
        <p:nvSpPr>
          <p:cNvPr id="176" name="Google Shape;176;p23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9085" lvl="0" marL="28575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280"/>
              <a:buChar char="•"/>
            </a:pPr>
            <a:r>
              <a:rPr lang="en-US" sz="2280"/>
              <a:t> The </a:t>
            </a:r>
            <a:r>
              <a:rPr lang="en-US" sz="2280"/>
              <a:t> </a:t>
            </a:r>
            <a:r>
              <a:rPr lang="en-US" sz="2280"/>
              <a:t>level of depression has risen,</a:t>
            </a:r>
            <a:endParaRPr/>
          </a:p>
          <a:p>
            <a:pPr indent="-285750" lvl="0" marL="285750" rtl="0" algn="l">
              <a:lnSpc>
                <a:spcPct val="80000"/>
              </a:lnSpc>
              <a:spcBef>
                <a:spcPts val="1056"/>
              </a:spcBef>
              <a:spcAft>
                <a:spcPts val="0"/>
              </a:spcAft>
              <a:buSzPts val="2622"/>
              <a:buChar char="•"/>
            </a:pPr>
            <a:r>
              <a:rPr lang="en-US" sz="2280"/>
              <a:t> </a:t>
            </a:r>
            <a:r>
              <a:rPr lang="en-US" sz="2280"/>
              <a:t>HIV infection is on the rise, with 82% of the recent cases of young adults</a:t>
            </a:r>
            <a:endParaRPr/>
          </a:p>
          <a:p>
            <a:pPr indent="-285750" lvl="0" marL="285750" rtl="0" algn="l">
              <a:lnSpc>
                <a:spcPct val="80000"/>
              </a:lnSpc>
              <a:spcBef>
                <a:spcPts val="1056"/>
              </a:spcBef>
              <a:spcAft>
                <a:spcPts val="0"/>
              </a:spcAft>
              <a:buSzPts val="2622"/>
              <a:buChar char="•"/>
            </a:pPr>
            <a:r>
              <a:rPr lang="en-US" sz="2280"/>
              <a:t>The mortality rate stands at 180 lives per 1000000 livers birth</a:t>
            </a:r>
            <a:endParaRPr/>
          </a:p>
          <a:p>
            <a:pPr indent="-285750" lvl="0" marL="285750" rtl="0" algn="l">
              <a:lnSpc>
                <a:spcPct val="80000"/>
              </a:lnSpc>
              <a:spcBef>
                <a:spcPts val="1056"/>
              </a:spcBef>
              <a:spcAft>
                <a:spcPts val="0"/>
              </a:spcAft>
              <a:buSzPts val="2622"/>
              <a:buChar char="•"/>
            </a:pPr>
            <a:r>
              <a:rPr lang="en-US" sz="2280"/>
              <a:t> </a:t>
            </a:r>
            <a:r>
              <a:rPr lang="en-US" sz="2280"/>
              <a:t>As of 25th July 2020, Pakistan has recorded 271,880 cases, with 236,596 patients recoveries. </a:t>
            </a:r>
            <a:endParaRPr sz="2280"/>
          </a:p>
          <a:p>
            <a:pPr indent="-264033" lvl="0" marL="285750" rtl="0" algn="l">
              <a:lnSpc>
                <a:spcPct val="80000"/>
              </a:lnSpc>
              <a:spcBef>
                <a:spcPts val="1056"/>
              </a:spcBef>
              <a:spcAft>
                <a:spcPts val="0"/>
              </a:spcAft>
              <a:buSzPts val="2280"/>
              <a:buChar char="•"/>
            </a:pPr>
            <a:r>
              <a:rPr lang="en-US" sz="2280"/>
              <a:t>The nation has 5,787 deaths, although the Government plans to end the remaining 29,504 active cases(Khan, 2019).</a:t>
            </a:r>
            <a:endParaRPr sz="2280"/>
          </a:p>
          <a:p>
            <a:pPr indent="0" lvl="0" marL="285750" rtl="0" algn="l">
              <a:lnSpc>
                <a:spcPct val="80000"/>
              </a:lnSpc>
              <a:spcBef>
                <a:spcPts val="1056"/>
              </a:spcBef>
              <a:spcAft>
                <a:spcPts val="0"/>
              </a:spcAft>
              <a:buNone/>
            </a:pPr>
            <a:r>
              <a:t/>
            </a:r>
            <a:endParaRPr sz="228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0045" lvl="0" marL="45720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Epidemics Prevention and Control Program is responsible for the fight against the coronavirus</a:t>
            </a:r>
            <a:endParaRPr/>
          </a:p>
          <a:p>
            <a:pPr indent="-360045" lvl="0" marL="45720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Punjab AIDS Control Program</a:t>
            </a:r>
            <a:endParaRPr/>
          </a:p>
          <a:p>
            <a:pPr indent="-360045" lvl="0" marL="45720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Nutrition Program</a:t>
            </a:r>
            <a:endParaRPr/>
          </a:p>
          <a:p>
            <a:pPr indent="-360045" lvl="0" marL="45720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National Maternal program </a:t>
            </a:r>
            <a:endParaRPr/>
          </a:p>
          <a:p>
            <a:pPr indent="-360045" lvl="0" marL="457200" rtl="0" algn="l">
              <a:spcBef>
                <a:spcPts val="0"/>
              </a:spcBef>
              <a:spcAft>
                <a:spcPts val="0"/>
              </a:spcAft>
              <a:buSzPts val="2070"/>
              <a:buChar char="•"/>
            </a:pPr>
            <a:r>
              <a:rPr lang="en-US"/>
              <a:t>Child Health Program and the Extended Program on Immunization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4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959"/>
              <a:buFont typeface="Garamond"/>
              <a:buNone/>
            </a:pPr>
            <a:r>
              <a:rPr lang="en-US" sz="3959"/>
              <a:t>Health programs in Pakistan</a:t>
            </a:r>
            <a:endParaRPr sz="3959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/>
              <a:t>Challenges and their solution</a:t>
            </a:r>
            <a:endParaRPr/>
          </a:p>
        </p:txBody>
      </p:sp>
      <p:sp>
        <p:nvSpPr>
          <p:cNvPr id="188" name="Google Shape;188;p25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69570" lvl="0" marL="457200" rtl="0" algn="l">
              <a:lnSpc>
                <a:spcPct val="200000"/>
              </a:lnSpc>
              <a:spcBef>
                <a:spcPts val="1044"/>
              </a:spcBef>
              <a:spcAft>
                <a:spcPts val="0"/>
              </a:spcAft>
              <a:buSzPts val="2220"/>
              <a:buChar char="•"/>
            </a:pPr>
            <a:r>
              <a:rPr lang="en-US" sz="2220"/>
              <a:t>Different programs in the nation fail due to the religious beliefs people have, and they fail to follow set guidelines. </a:t>
            </a:r>
            <a:endParaRPr sz="2220"/>
          </a:p>
          <a:p>
            <a:pPr indent="-36957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20"/>
              <a:buChar char="•"/>
            </a:pPr>
            <a:r>
              <a:rPr lang="en-US" sz="2220"/>
              <a:t>Religion </a:t>
            </a:r>
            <a:r>
              <a:rPr lang="en-US" sz="2220"/>
              <a:t>beliefs</a:t>
            </a:r>
            <a:r>
              <a:rPr lang="en-US" sz="2220"/>
              <a:t> is one of the major </a:t>
            </a:r>
            <a:r>
              <a:rPr lang="en-US" sz="2220"/>
              <a:t>setbacks</a:t>
            </a:r>
            <a:r>
              <a:rPr lang="en-US" sz="2220"/>
              <a:t> in Pakistan.</a:t>
            </a:r>
            <a:endParaRPr sz="2220"/>
          </a:p>
          <a:p>
            <a:pPr indent="-36957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20"/>
              <a:buChar char="•"/>
            </a:pPr>
            <a:r>
              <a:rPr lang="en-US" sz="2220"/>
              <a:t>Poor </a:t>
            </a:r>
            <a:r>
              <a:rPr lang="en-US" sz="2220"/>
              <a:t>infrastructure</a:t>
            </a:r>
            <a:endParaRPr sz="2220"/>
          </a:p>
          <a:p>
            <a:pPr indent="-36957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220"/>
              <a:buChar char="•"/>
            </a:pPr>
            <a:r>
              <a:rPr lang="en-US" sz="2220"/>
              <a:t>less funds channelled to health system </a:t>
            </a:r>
            <a:endParaRPr sz="2220"/>
          </a:p>
          <a:p>
            <a:pPr indent="0" lvl="0" marL="0" rtl="0" algn="l">
              <a:lnSpc>
                <a:spcPct val="200000"/>
              </a:lnSpc>
              <a:spcBef>
                <a:spcPts val="1044"/>
              </a:spcBef>
              <a:spcAft>
                <a:spcPts val="0"/>
              </a:spcAft>
              <a:buNone/>
            </a:pPr>
            <a:r>
              <a:t/>
            </a:r>
            <a:endParaRPr sz="2220"/>
          </a:p>
          <a:p>
            <a:pPr indent="0" lvl="0" marL="0" rtl="0" algn="l">
              <a:lnSpc>
                <a:spcPct val="200000"/>
              </a:lnSpc>
              <a:spcBef>
                <a:spcPts val="1044"/>
              </a:spcBef>
              <a:spcAft>
                <a:spcPts val="0"/>
              </a:spcAft>
              <a:buSzPts val="2553"/>
              <a:buNone/>
            </a:pPr>
            <a:r>
              <a:rPr lang="en-US" sz="2220"/>
              <a:t>.</a:t>
            </a:r>
            <a:endParaRPr sz="222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/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400"/>
              <a:buFont typeface="Garamond"/>
              <a:buNone/>
            </a:pPr>
            <a:r>
              <a:rPr lang="en-US"/>
              <a:t>Reference</a:t>
            </a:r>
            <a:endParaRPr/>
          </a:p>
        </p:txBody>
      </p:sp>
      <p:sp>
        <p:nvSpPr>
          <p:cNvPr id="194" name="Google Shape;194;p26"/>
          <p:cNvSpPr txBox="1"/>
          <p:nvPr>
            <p:ph idx="1" type="body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Khan, S. (2019). Situation Analysis of Health Care System of Pakistan: Post 18 Amendments. Health Care : Current Reviews, 07(03). doi: 10.35248/2375-4273.19.07.244</a:t>
            </a:r>
            <a:endParaRPr/>
          </a:p>
          <a:p>
            <a:pPr indent="-285750" lvl="0" marL="285750" rtl="0" algn="l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SzPts val="2760"/>
              <a:buChar char="•"/>
            </a:pPr>
            <a:r>
              <a:rPr lang="en-US"/>
              <a:t>Basharat, R. (2020). Pakistan st</a:t>
            </a:r>
            <a:r>
              <a:rPr lang="en-US"/>
              <a:t>ill spending below 1pc of GDP on health. Retrieved 25 July 2020, from https://nation.com.pk/01-May-2020/pakistan-still-spending-below-1pc-of-gdp-on-health</a:t>
            </a:r>
            <a:endParaRPr/>
          </a:p>
          <a:p>
            <a:pPr indent="-110490" lvl="0" marL="285750" rtl="0" algn="l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110490" lvl="0" marL="285750" rtl="0" algn="l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  <a:p>
            <a:pPr indent="-110490" lvl="0" marL="285750" rtl="0" algn="l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SzPts val="276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rganic">
  <a:themeElements>
    <a:clrScheme name="Organic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